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85" r:id="rId3"/>
    <p:sldId id="257" r:id="rId4"/>
    <p:sldId id="288" r:id="rId5"/>
    <p:sldId id="292" r:id="rId6"/>
    <p:sldId id="317" r:id="rId7"/>
    <p:sldId id="324" r:id="rId8"/>
    <p:sldId id="325" r:id="rId9"/>
    <p:sldId id="30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87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37C56"/>
    <a:srgbClr val="ADADAD"/>
    <a:srgbClr val="988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/>
    <p:restoredTop sz="94718"/>
  </p:normalViewPr>
  <p:slideViewPr>
    <p:cSldViewPr snapToGrid="0">
      <p:cViewPr varScale="1">
        <p:scale>
          <a:sx n="141" d="100"/>
          <a:sy n="141" d="100"/>
        </p:scale>
        <p:origin x="192" y="320"/>
      </p:cViewPr>
      <p:guideLst>
        <p:guide orient="horz" pos="1620"/>
        <p:guide pos="2880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f297d97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4f297d97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4f297d97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4f297d97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6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a6bd55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a6bd55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61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00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05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593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58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4daf4c29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4daf4c29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000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00000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C37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490225"/>
            <a:ext cx="8520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 sz="2200">
                <a:solidFill>
                  <a:schemeClr val="lt1"/>
                </a:solidFill>
              </a:defRPr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42900" y="1360875"/>
            <a:ext cx="8429700" cy="0"/>
          </a:xfrm>
          <a:prstGeom prst="straightConnector1">
            <a:avLst/>
          </a:prstGeom>
          <a:noFill/>
          <a:ln w="28575" cap="flat" cmpd="sng">
            <a:solidFill>
              <a:srgbClr val="98815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9425" y="-178976"/>
            <a:ext cx="1859076" cy="185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271450" y="3148000"/>
            <a:ext cx="88725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Welcome!</a:t>
            </a:r>
            <a:endParaRPr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361" y="-85447"/>
            <a:ext cx="3936678" cy="393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271450" y="3148000"/>
            <a:ext cx="8872500" cy="19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chemeClr val="tx1"/>
                </a:solidFill>
              </a:rPr>
              <a:t>Ice Breaker Question:</a:t>
            </a:r>
            <a:endParaRPr sz="2800" u="sng" dirty="0">
              <a:solidFill>
                <a:schemeClr val="tx1"/>
              </a:solidFill>
            </a:endParaRPr>
          </a:p>
          <a:p>
            <a:pPr marL="88900" lvl="0" indent="0" algn="ctr">
              <a:buClr>
                <a:schemeClr val="tx1"/>
              </a:buClr>
              <a:buSzPts val="2200"/>
            </a:pPr>
            <a:endParaRPr lang="en-US" sz="1600" b="1" dirty="0">
              <a:solidFill>
                <a:schemeClr val="tx1"/>
              </a:solidFill>
            </a:endParaRPr>
          </a:p>
          <a:p>
            <a:pPr marL="88900" lvl="0" indent="0" algn="ctr">
              <a:buClr>
                <a:schemeClr val="tx1"/>
              </a:buClr>
              <a:buSzPts val="2200"/>
            </a:pPr>
            <a:r>
              <a:rPr lang="en-US" sz="2800" b="1" dirty="0">
                <a:solidFill>
                  <a:schemeClr val="tx1"/>
                </a:solidFill>
              </a:rPr>
              <a:t>Have you made any vacation plans for this year?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8" name="Google Shape;63;p13">
            <a:extLst>
              <a:ext uri="{FF2B5EF4-FFF2-40B4-BE49-F238E27FC236}">
                <a16:creationId xmlns:a16="http://schemas.microsoft.com/office/drawing/2014/main" id="{F49A5DB6-ACF8-6B4B-984C-CCF4759BD8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361" y="-366105"/>
            <a:ext cx="3936678" cy="3936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1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96887" y="3427846"/>
            <a:ext cx="8428563" cy="1519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>
                <a:solidFill>
                  <a:schemeClr val="tx1"/>
                </a:solidFill>
              </a:rPr>
              <a:t>Creation Care 101</a:t>
            </a:r>
            <a:endParaRPr lang="en" sz="3000" b="1" i="1" dirty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Shawn Reese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Google Shape;63;p13">
            <a:extLst>
              <a:ext uri="{FF2B5EF4-FFF2-40B4-BE49-F238E27FC236}">
                <a16:creationId xmlns:a16="http://schemas.microsoft.com/office/drawing/2014/main" id="{30F88B36-ADE1-C14B-B916-62ECCEBA69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361" y="-366105"/>
            <a:ext cx="3936678" cy="393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A14C00-9A97-0682-0C6F-F12333DDB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7352" r="15521" b="24440"/>
          <a:stretch/>
        </p:blipFill>
        <p:spPr bwMode="auto">
          <a:xfrm>
            <a:off x="218550" y="3145409"/>
            <a:ext cx="5240709" cy="187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</a:rPr>
              <a:t>Creation Care 101</a:t>
            </a:r>
            <a:endParaRPr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9E00B21-CF14-A348-AABB-9A0BA220F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63098"/>
              </p:ext>
            </p:extLst>
          </p:nvPr>
        </p:nvGraphicFramePr>
        <p:xfrm>
          <a:off x="297448" y="1577340"/>
          <a:ext cx="8338551" cy="32004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151900">
                  <a:extLst>
                    <a:ext uri="{9D8B030D-6E8A-4147-A177-3AD203B41FA5}">
                      <a16:colId xmlns:a16="http://schemas.microsoft.com/office/drawing/2014/main" val="1434097401"/>
                    </a:ext>
                  </a:extLst>
                </a:gridCol>
                <a:gridCol w="4771262">
                  <a:extLst>
                    <a:ext uri="{9D8B030D-6E8A-4147-A177-3AD203B41FA5}">
                      <a16:colId xmlns:a16="http://schemas.microsoft.com/office/drawing/2014/main" val="1452748939"/>
                    </a:ext>
                  </a:extLst>
                </a:gridCol>
                <a:gridCol w="2415389">
                  <a:extLst>
                    <a:ext uri="{9D8B030D-6E8A-4147-A177-3AD203B41FA5}">
                      <a16:colId xmlns:a16="http://schemas.microsoft.com/office/drawing/2014/main" val="131549439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accent6"/>
                          </a:solidFill>
                        </a:rPr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113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Matter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Shawn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73515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Temple of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Shawn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5393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The Miracle of Consciousness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Shawn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76626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Creation Care in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Rockside Ranch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4599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Our Lost First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Shawn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7793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Gardener and His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Shawn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7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1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699" y="1490224"/>
            <a:ext cx="5595481" cy="3563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0432FF"/>
                </a:solidFill>
              </a:rPr>
              <a:t>Making Peace With Creation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We’ll be watching a part of this video each week (except the Rockside Week).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We’ll walk through the booklet (which I have redone for you)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81;p16">
            <a:extLst>
              <a:ext uri="{FF2B5EF4-FFF2-40B4-BE49-F238E27FC236}">
                <a16:creationId xmlns:a16="http://schemas.microsoft.com/office/drawing/2014/main" id="{64F01B82-B53E-F84F-B52D-C1A578A338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</a:rPr>
              <a:t>Creation Care 101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AF6EC-1B38-810E-00A8-0BF69CDEF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56" t="10913" r="28231" b="58460"/>
          <a:stretch/>
        </p:blipFill>
        <p:spPr>
          <a:xfrm>
            <a:off x="6050616" y="1746038"/>
            <a:ext cx="2910869" cy="28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8A726-9647-AA56-8619-5B776A37B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7000"/>
          </a:blip>
          <a:srcRect l="28956" t="10913" r="28231" b="58460"/>
          <a:stretch/>
        </p:blipFill>
        <p:spPr>
          <a:xfrm>
            <a:off x="6050616" y="1746038"/>
            <a:ext cx="2910869" cy="286153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7211B-9CD2-37B9-2630-9497EE38E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6164" y="1638394"/>
            <a:ext cx="8211671" cy="335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1:  The Temple of Creation</a:t>
            </a:r>
          </a:p>
          <a:p>
            <a:pPr marL="465138" indent="-457200">
              <a:lnSpc>
                <a:spcPct val="100000"/>
              </a:lnSpc>
              <a:buClr>
                <a:schemeClr val="tx1"/>
              </a:buClr>
              <a:buFont typeface="System Font Regular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Creation as God’s Temple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2338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 seek Him in his temple.”  Ps 27:4</a:t>
            </a:r>
          </a:p>
          <a:p>
            <a:pPr marL="922338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implications of seeing creation as “temple”</a:t>
            </a:r>
          </a:p>
          <a:p>
            <a:pPr marL="465138" indent="-4572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Human Task</a:t>
            </a:r>
          </a:p>
          <a:p>
            <a:pPr marL="922338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Subdue &amp; have dominion (serve and keep)</a:t>
            </a:r>
          </a:p>
          <a:p>
            <a:pPr marL="922338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“forceful dominion vs. loving service”</a:t>
            </a:r>
          </a:p>
          <a:p>
            <a:pPr marL="465138" indent="-4572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“Baby steps”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FC28AD-6329-C027-B2A7-FD90CB04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81;p16">
            <a:extLst>
              <a:ext uri="{FF2B5EF4-FFF2-40B4-BE49-F238E27FC236}">
                <a16:creationId xmlns:a16="http://schemas.microsoft.com/office/drawing/2014/main" id="{386B831C-2185-9ECB-E081-EFA1F0BEA136}"/>
              </a:ext>
            </a:extLst>
          </p:cNvPr>
          <p:cNvSpPr txBox="1">
            <a:spLocks/>
          </p:cNvSpPr>
          <p:nvPr/>
        </p:nvSpPr>
        <p:spPr>
          <a:xfrm>
            <a:off x="297450" y="464213"/>
            <a:ext cx="8520600" cy="10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sz="3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ctr">
              <a:lnSpc>
                <a:spcPts val="3020"/>
              </a:lnSpc>
            </a:pPr>
            <a:r>
              <a:rPr lang="en-US" sz="3600" b="1">
                <a:solidFill>
                  <a:schemeClr val="tx1"/>
                </a:solidFill>
              </a:rPr>
              <a:t>Creation Care 101</a:t>
            </a:r>
            <a:br>
              <a:rPr lang="en-US" sz="36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Review from Week 1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9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</a:rPr>
              <a:t>Creation Care 101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6" name="Google Shape;82;p16">
            <a:extLst>
              <a:ext uri="{FF2B5EF4-FFF2-40B4-BE49-F238E27FC236}">
                <a16:creationId xmlns:a16="http://schemas.microsoft.com/office/drawing/2014/main" id="{9297EBCF-CF54-B2C2-B623-0191B9DFA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76400" y="3902941"/>
            <a:ext cx="2499177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0432FF"/>
                </a:solidFill>
              </a:rPr>
              <a:t>Pages 12 - 20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08C3B-18E2-4986-E776-316CCFD3B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07"/>
          <a:stretch/>
        </p:blipFill>
        <p:spPr>
          <a:xfrm>
            <a:off x="297450" y="1501937"/>
            <a:ext cx="5997842" cy="1988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0DDB0-F9AE-DAA5-5FC0-B3F44B0BD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3" t="63019" r="27642"/>
          <a:stretch/>
        </p:blipFill>
        <p:spPr>
          <a:xfrm>
            <a:off x="5791199" y="2762649"/>
            <a:ext cx="3188586" cy="21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Small Group Discussion Questions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400575"/>
            <a:ext cx="8520600" cy="3619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61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Granted that there are parallels between human and animal consciousness – what are some of the things that seem to make human consciousness unique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15)?</a:t>
            </a:r>
          </a:p>
          <a:p>
            <a:pPr marL="5461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does the uniqueness of human consciousness imply for the rest of creation (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15)? </a:t>
            </a:r>
          </a:p>
          <a:p>
            <a:pPr marL="5461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does the Christian belief in the Incarnation provide a fertile ground for science (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19)?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61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a main way of being God’s image bearers is to be ‘art appreciators in residence,’ what does that imply for how we exercise ‘dominion’ in creation (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19)? </a:t>
            </a:r>
          </a:p>
        </p:txBody>
      </p:sp>
    </p:spTree>
    <p:extLst>
      <p:ext uri="{BB962C8B-B14F-4D97-AF65-F5344CB8AC3E}">
        <p14:creationId xmlns:p14="http://schemas.microsoft.com/office/powerpoint/2010/main" val="13006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297450" y="4642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</a:rPr>
              <a:t>Backup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11AED-9072-E842-8811-809D3A320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7548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16999</TotalTime>
  <Words>270</Words>
  <Application>Microsoft Macintosh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Proxima Nova</vt:lpstr>
      <vt:lpstr>System Font Regular</vt:lpstr>
      <vt:lpstr>Spearmint</vt:lpstr>
      <vt:lpstr>PowerPoint Presentation</vt:lpstr>
      <vt:lpstr>PowerPoint Presentation</vt:lpstr>
      <vt:lpstr>PowerPoint Presentation</vt:lpstr>
      <vt:lpstr>Creation Care 101</vt:lpstr>
      <vt:lpstr>Creation Care 101</vt:lpstr>
      <vt:lpstr>PowerPoint Presentation</vt:lpstr>
      <vt:lpstr>Creation Care 101</vt:lpstr>
      <vt:lpstr>Small Group Discussion Questions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Shawn Reese</cp:lastModifiedBy>
  <cp:revision>89</cp:revision>
  <dcterms:modified xsi:type="dcterms:W3CDTF">2023-01-22T19:46:46Z</dcterms:modified>
</cp:coreProperties>
</file>